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9" r:id="rId4"/>
    <p:sldId id="271" r:id="rId5"/>
    <p:sldId id="262" r:id="rId6"/>
    <p:sldId id="272" r:id="rId7"/>
    <p:sldId id="273" r:id="rId8"/>
    <p:sldId id="258" r:id="rId9"/>
    <p:sldId id="270" r:id="rId10"/>
    <p:sldId id="269" r:id="rId11"/>
    <p:sldId id="264" r:id="rId12"/>
    <p:sldId id="274" r:id="rId13"/>
    <p:sldId id="261" r:id="rId14"/>
    <p:sldId id="278" r:id="rId15"/>
    <p:sldId id="267" r:id="rId16"/>
    <p:sldId id="279" r:id="rId17"/>
    <p:sldId id="275" r:id="rId18"/>
    <p:sldId id="276" r:id="rId19"/>
    <p:sldId id="27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08"/>
  </p:normalViewPr>
  <p:slideViewPr>
    <p:cSldViewPr snapToGrid="0" snapToObjects="1">
      <p:cViewPr varScale="1">
        <p:scale>
          <a:sx n="87" d="100"/>
          <a:sy n="87" d="100"/>
        </p:scale>
        <p:origin x="6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E4B5F-0563-4AC7-9F66-91C0F2CA09E2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20B5B-4163-40F3-B13D-56FFCBC103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772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20B5B-4163-40F3-B13D-56FFCBC103D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347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20B5B-4163-40F3-B13D-56FFCBC103D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13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20B5B-4163-40F3-B13D-56FFCBC103D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88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611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842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78834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214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3655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100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5724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008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065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552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811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661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08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527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041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87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3496EC-29B2-394A-9407-A9B70725E028}" type="datetimeFigureOut">
              <a:rPr lang="en-US" smtClean="0"/>
              <a:t>8/8/2020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8DF44C6-DB2C-204B-9207-3A86A89E0BF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018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1927AA1-61E8-A74D-A86D-706E3BCB88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2800" dirty="0" smtClean="0"/>
              <a:t>Impact of </a:t>
            </a:r>
            <a:r>
              <a:rPr lang="en-US" sz="2800" dirty="0" smtClean="0"/>
              <a:t>Unemployment on </a:t>
            </a:r>
            <a:r>
              <a:rPr lang="en-US" sz="2800" dirty="0" smtClean="0"/>
              <a:t>the  </a:t>
            </a:r>
            <a:br>
              <a:rPr lang="en-US" sz="2800" dirty="0" smtClean="0"/>
            </a:br>
            <a:r>
              <a:rPr lang="en-US" sz="2800" dirty="0" smtClean="0"/>
              <a:t>Household </a:t>
            </a:r>
            <a:r>
              <a:rPr lang="en-US" sz="2800" dirty="0" smtClean="0"/>
              <a:t>debt by county</a:t>
            </a: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001807EC-A344-C94A-88BC-6076AC7A10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6" y="4050833"/>
            <a:ext cx="8375063" cy="2107596"/>
          </a:xfrm>
        </p:spPr>
        <p:txBody>
          <a:bodyPr>
            <a:normAutofit fontScale="77500" lnSpcReduction="20000"/>
          </a:bodyPr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Lenin </a:t>
            </a:r>
            <a:r>
              <a:rPr lang="en-US" dirty="0" smtClean="0"/>
              <a:t>Kamma</a:t>
            </a:r>
          </a:p>
          <a:p>
            <a:pPr algn="ctr"/>
            <a:r>
              <a:rPr lang="en-US" dirty="0" smtClean="0"/>
              <a:t>Professor</a:t>
            </a:r>
            <a:r>
              <a:rPr lang="en-US" dirty="0"/>
              <a:t>: Fadi Alsaleem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Bellevue </a:t>
            </a:r>
            <a:r>
              <a:rPr lang="en-US" dirty="0"/>
              <a:t>University</a:t>
            </a:r>
          </a:p>
          <a:p>
            <a:pPr algn="ctr"/>
            <a:r>
              <a:rPr lang="en-US" dirty="0"/>
              <a:t>    1000 Galvin Rd S, </a:t>
            </a:r>
            <a:r>
              <a:rPr lang="en-US" dirty="0" smtClean="0"/>
              <a:t>Bellevue</a:t>
            </a:r>
          </a:p>
          <a:p>
            <a:pPr algn="ctr"/>
            <a:r>
              <a:rPr lang="en-US" dirty="0" smtClean="0"/>
              <a:t> </a:t>
            </a:r>
            <a:r>
              <a:rPr lang="en-US" dirty="0"/>
              <a:t>NE </a:t>
            </a:r>
            <a:r>
              <a:rPr lang="en-US" dirty="0" smtClean="0"/>
              <a:t>68005</a:t>
            </a:r>
            <a:endParaRPr lang="en-US" sz="6400" dirty="0"/>
          </a:p>
        </p:txBody>
      </p:sp>
      <p:pic>
        <p:nvPicPr>
          <p:cNvPr id="9" name="Projec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655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9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8EEC3-5CBB-8049-8442-67B56978E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69205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Scatter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plot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(2020 data)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214" y="1070931"/>
            <a:ext cx="6311920" cy="3719384"/>
          </a:xfrm>
          <a:prstGeom prst="rect">
            <a:avLst/>
          </a:prstGeom>
        </p:spPr>
      </p:pic>
      <p:sp>
        <p:nvSpPr>
          <p:cNvPr id="13" name="Text Placeholder 3">
            <a:extLst>
              <a:ext uri="{FF2B5EF4-FFF2-40B4-BE49-F238E27FC236}">
                <a16:creationId xmlns="" xmlns:a16="http://schemas.microsoft.com/office/drawing/2014/main" id="{FB15990B-C727-CC4F-841C-75C522098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4790315"/>
            <a:ext cx="7301677" cy="16325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Unemployment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rate is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not uniform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for many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counties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There a few outliers with a very high unemployment rate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Scatter plot-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382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0854D3-9970-764B-B04C-E09E0E0B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789831" cy="795867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Bar Chart (2020 data)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="" xmlns:a16="http://schemas.microsoft.com/office/drawing/2014/main" id="{FB15990B-C727-CC4F-841C-75C522098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3894" y="1355075"/>
            <a:ext cx="7557571" cy="506775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941" y="1888704"/>
            <a:ext cx="7229475" cy="4000500"/>
          </a:xfrm>
          <a:prstGeom prst="rect">
            <a:avLst/>
          </a:prstGeom>
        </p:spPr>
      </p:pic>
      <p:pic>
        <p:nvPicPr>
          <p:cNvPr id="4" name="Bar chart-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368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0854D3-9970-764B-B04C-E09E0E0B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789831" cy="795867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Bar chart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="" xmlns:a16="http://schemas.microsoft.com/office/drawing/2014/main" id="{FB15990B-C727-CC4F-841C-75C522098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3894" y="1355075"/>
            <a:ext cx="7557571" cy="506775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Forty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out of top 100 counties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with the highest unemployment belong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MI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Around 450 counties have an unemployment rate of 2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percent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The unemployment rates have been doubled for top 100 counties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Bar chart-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8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0854D3-9970-764B-B04C-E09E0E0B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514410" cy="795867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Scatter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plot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(2019 data)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390" y="1465242"/>
            <a:ext cx="6894945" cy="2919471"/>
          </a:xfrm>
          <a:prstGeom prst="rect">
            <a:avLst/>
          </a:prstGeom>
        </p:spPr>
      </p:pic>
      <p:pic>
        <p:nvPicPr>
          <p:cNvPr id="4" name="Scatter plot Deb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157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0854D3-9970-764B-B04C-E09E0E0B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514410" cy="795867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Scatter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plot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(2019 data)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="" xmlns:a16="http://schemas.microsoft.com/office/drawing/2014/main" id="{FB15990B-C727-CC4F-841C-75C522098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961003"/>
            <a:ext cx="7301677" cy="446183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Scatter plot-3 shows the debt rates were high for many counties in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The debt rates on the rise from quarter-1 to quarter-4 in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Scatter plot - Debt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102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0854D3-9970-764B-B04C-E09E0E0B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894" y="457200"/>
            <a:ext cx="3932237" cy="795867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Scatter Plot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306" y="1555674"/>
            <a:ext cx="7105650" cy="4495800"/>
          </a:xfrm>
          <a:prstGeom prst="rect">
            <a:avLst/>
          </a:prstGeom>
        </p:spPr>
      </p:pic>
      <p:pic>
        <p:nvPicPr>
          <p:cNvPr id="5" name="Final Scatte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28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0854D3-9970-764B-B04C-E09E0E0B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894" y="457200"/>
            <a:ext cx="3932237" cy="795867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Predictive Modeling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="" xmlns:a16="http://schemas.microsoft.com/office/drawing/2014/main" id="{FB15990B-C727-CC4F-841C-75C522098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3894" y="1355075"/>
            <a:ext cx="7557571" cy="5067759"/>
          </a:xfrm>
        </p:spPr>
        <p:txBody>
          <a:bodyPr>
            <a:normAutofit/>
          </a:bodyPr>
          <a:lstStyle/>
          <a:p>
            <a:pPr lvl="0"/>
            <a:endParaRPr lang="en-US" sz="1800" dirty="0" smtClean="0"/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Correlation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analysis between unemployment and debt rate of all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counties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Regression analysis to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find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debt rate based on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unemployment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Measured Pearson and Spearman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coefficients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Measured accuracy of the linear regression model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redictive Model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5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0854D3-9970-764B-B04C-E09E0E0B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894" y="457200"/>
            <a:ext cx="3932237" cy="795867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="" xmlns:a16="http://schemas.microsoft.com/office/drawing/2014/main" id="{FB15990B-C727-CC4F-841C-75C522098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3894" y="1355075"/>
            <a:ext cx="7557571" cy="5067759"/>
          </a:xfrm>
        </p:spPr>
        <p:txBody>
          <a:bodyPr>
            <a:normAutofit/>
          </a:bodyPr>
          <a:lstStyle/>
          <a:p>
            <a:pPr lvl="0"/>
            <a:endParaRPr lang="en-US" sz="1800" dirty="0" smtClean="0"/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Pearson and Correlation coefficients   (- 0.0280)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Spearman coefficient value - 0.016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Accuracy of the regression model - 0.012</a:t>
            </a:r>
          </a:p>
          <a:p>
            <a:pPr lvl="0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Result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93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0854D3-9970-764B-B04C-E09E0E0B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894" y="457200"/>
            <a:ext cx="3932237" cy="795867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="" xmlns:a16="http://schemas.microsoft.com/office/drawing/2014/main" id="{FB15990B-C727-CC4F-841C-75C522098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3894" y="1355075"/>
            <a:ext cx="7557571" cy="5067759"/>
          </a:xfrm>
        </p:spPr>
        <p:txBody>
          <a:bodyPr>
            <a:normAutofit/>
          </a:bodyPr>
          <a:lstStyle/>
          <a:p>
            <a:pPr lvl="0"/>
            <a:endParaRPr lang="en-US" sz="1800" dirty="0" smtClean="0"/>
          </a:p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No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correlation exists between the unemployment rate and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debt rate</a:t>
            </a:r>
          </a:p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Other factors not part of the study are impacting household debt</a:t>
            </a:r>
          </a:p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Unemployment has almost doubled from 2019 to 2020</a:t>
            </a:r>
          </a:p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Household debt is steadily rising across all counties</a:t>
            </a:r>
          </a:p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Some counties have low unemployment rate</a:t>
            </a:r>
          </a:p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Conclusion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810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1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0854D3-9970-764B-B04C-E09E0E0B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894" y="457200"/>
            <a:ext cx="3932237" cy="795867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Acknowledgments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="" xmlns:a16="http://schemas.microsoft.com/office/drawing/2014/main" id="{FB15990B-C727-CC4F-841C-75C522098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3894" y="1355075"/>
            <a:ext cx="7557571" cy="5067759"/>
          </a:xfrm>
        </p:spPr>
        <p:txBody>
          <a:bodyPr>
            <a:normAutofit/>
          </a:bodyPr>
          <a:lstStyle/>
          <a:p>
            <a:pPr lvl="0"/>
            <a:endParaRPr lang="en-US" sz="1800" dirty="0" smtClean="0"/>
          </a:p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incere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thanks to Professor Fadi Alsaleem for his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support</a:t>
            </a:r>
          </a:p>
          <a:p>
            <a:pPr marL="285750" lvl="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Classmates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for their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review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feedback</a:t>
            </a:r>
          </a:p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ack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279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2DF12DF-3F80-D049-ADDC-879CF85FB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87846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82F5009-796C-2840-8435-0572B6863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55716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Unemployment and debt are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 the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rise in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US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Predictive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analysis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is used to identify the patterns in unemployment and debt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Counties with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the highest debt and unemployment are identified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study is focused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 the correlation between unemployment and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debt</a:t>
            </a:r>
          </a:p>
        </p:txBody>
      </p:sp>
      <p:pic>
        <p:nvPicPr>
          <p:cNvPr id="5" name="Introduct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746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6D0C754-FB4B-724E-9513-18A80FD3E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658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Data Sources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Input:</a:t>
            </a:r>
          </a:p>
          <a:p>
            <a:pPr lvl="1"/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Unemployment Data file – 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: Bureau of labor 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statistics </a:t>
            </a:r>
          </a:p>
          <a:p>
            <a:pPr marL="2400300" lvl="5" indent="-171450"/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Unemployment rate</a:t>
            </a:r>
          </a:p>
          <a:p>
            <a:pPr lvl="5" indent="-285750"/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County code</a:t>
            </a:r>
          </a:p>
          <a:p>
            <a:pPr lvl="5" indent="-285750"/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     County 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  <a:p>
            <a:pPr lvl="5" indent="-285750"/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	Year/Month</a:t>
            </a:r>
          </a:p>
          <a:p>
            <a:pPr lvl="5" indent="-285750"/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     43000+ records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sz="1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Household Debt 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file - Source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Federal 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reserve</a:t>
            </a:r>
          </a:p>
          <a:p>
            <a:pPr marL="2400300" lvl="5" indent="-171450"/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Debt Rate</a:t>
            </a:r>
          </a:p>
          <a:p>
            <a:pPr lvl="5" indent="-285750"/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County code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5" indent="-285750"/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Quarter</a:t>
            </a:r>
          </a:p>
          <a:p>
            <a:pPr lvl="5" indent="-285750"/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     263000 + records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Data Source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993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6D0C754-FB4B-724E-9513-18A80FD3E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658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Data Preparation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Dropped rows where unemployment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and debt values are not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available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Converted string values to numeric values</a:t>
            </a:r>
          </a:p>
          <a:p>
            <a:pPr marL="342900" lvl="1" indent="-342900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Converted month and year values to match with quarterly values in debt file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Data Preparation-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127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6D0C754-FB4B-724E-9513-18A80FD3E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Data Preparation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pPr marL="342900" lvl="1" indent="-342900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Removed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leading zeros in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numeric columns</a:t>
            </a: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Missed values have been replaced with the mean values</a:t>
            </a:r>
          </a:p>
          <a:p>
            <a:pPr marL="342900" lvl="1" indent="-342900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Used joins to combine data for debt and unemployment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endParaRPr lang="en-US" sz="1800" dirty="0"/>
          </a:p>
          <a:p>
            <a:pPr marL="342900" lvl="1" indent="-342900"/>
            <a:endParaRPr lang="en-US" sz="1800" dirty="0"/>
          </a:p>
        </p:txBody>
      </p:sp>
      <p:pic>
        <p:nvPicPr>
          <p:cNvPr id="4" name="Data Preparation-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719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6D0C754-FB4B-724E-9513-18A80FD3E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Data preparation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Removed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ummary statistics from the files</a:t>
            </a:r>
          </a:p>
          <a:p>
            <a:pPr lvl="1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Removed extra spaces in unemployment rate values</a:t>
            </a:r>
          </a:p>
          <a:p>
            <a:pPr marL="342900" lvl="1" indent="-342900"/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Used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county code, year and quarter to merge debt data with unemployment data</a:t>
            </a:r>
          </a:p>
          <a:p>
            <a:pPr marL="342900" lvl="1" indent="-342900"/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endParaRPr lang="en-US" sz="1800" dirty="0"/>
          </a:p>
          <a:p>
            <a:pPr marL="342900" lvl="1" indent="-342900"/>
            <a:endParaRPr lang="en-US" sz="1800" dirty="0"/>
          </a:p>
        </p:txBody>
      </p:sp>
      <p:pic>
        <p:nvPicPr>
          <p:cNvPr id="4" name="Data Preparation-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1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6D0C754-FB4B-724E-9513-18A80FD3E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20896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Exploratory Data Analysis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Developed scatter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plots and bar charts </a:t>
            </a: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3">
              <a:lnSpc>
                <a:spcPct val="20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Unemployment rate by county</a:t>
            </a:r>
          </a:p>
          <a:p>
            <a:pPr lvl="3">
              <a:lnSpc>
                <a:spcPct val="20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Household debt by county</a:t>
            </a:r>
          </a:p>
          <a:p>
            <a:pPr lvl="3">
              <a:lnSpc>
                <a:spcPct val="20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Unemployment rate of top 100 counties vs Debt rate </a:t>
            </a: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3">
              <a:lnSpc>
                <a:spcPct val="200000"/>
              </a:lnSpc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County vs Household Debt for 2019</a:t>
            </a:r>
          </a:p>
          <a:p>
            <a:pPr marL="1828800" lvl="4" indent="0">
              <a:buNone/>
            </a:pPr>
            <a:endParaRPr lang="en-US" sz="1100" dirty="0"/>
          </a:p>
          <a:p>
            <a:pPr lvl="1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/>
            <a:endParaRPr lang="en-US" sz="1800" dirty="0"/>
          </a:p>
          <a:p>
            <a:pPr marL="342900" lvl="1" indent="-342900"/>
            <a:endParaRPr lang="en-US" sz="1800" dirty="0"/>
          </a:p>
        </p:txBody>
      </p:sp>
      <p:pic>
        <p:nvPicPr>
          <p:cNvPr id="4" name="ED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348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8EEC3-5CBB-8049-8442-67B56978E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69205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Bar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chart (2019 data)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8049" y="1271817"/>
            <a:ext cx="7134225" cy="5724525"/>
          </a:xfrm>
          <a:prstGeom prst="rect">
            <a:avLst/>
          </a:prstGeom>
        </p:spPr>
      </p:pic>
      <p:pic>
        <p:nvPicPr>
          <p:cNvPr id="6" name="Bar Char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111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48EEC3-5CBB-8049-8442-67B56978E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69205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Bar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chart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(2019 data)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FB15990B-C727-CC4F-841C-75C522098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16057" y="1584407"/>
            <a:ext cx="7301677" cy="358250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Bar chart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shows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Kusilvak Census Area (AK)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had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the highest unemployment rate in 2019 followed by imperial county, CA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More than 100 counties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had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unemployment rate of greater than 12% in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Bar chart-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549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1201</TotalTime>
  <Words>467</Words>
  <Application>Microsoft Office PowerPoint</Application>
  <PresentationFormat>Widescreen</PresentationFormat>
  <Paragraphs>124</Paragraphs>
  <Slides>19</Slides>
  <Notes>3</Notes>
  <HiddenSlides>0</HiddenSlides>
  <MMClips>19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Trebuchet MS</vt:lpstr>
      <vt:lpstr>Wingdings</vt:lpstr>
      <vt:lpstr>Wingdings 3</vt:lpstr>
      <vt:lpstr>Facet</vt:lpstr>
      <vt:lpstr>Impact of Unemployment on the   Household debt by county</vt:lpstr>
      <vt:lpstr>Introduction</vt:lpstr>
      <vt:lpstr>Data Sources</vt:lpstr>
      <vt:lpstr>Data Preparation</vt:lpstr>
      <vt:lpstr>Data Preparation</vt:lpstr>
      <vt:lpstr>Data preparation</vt:lpstr>
      <vt:lpstr>Exploratory Data Analysis</vt:lpstr>
      <vt:lpstr>Bar chart (2019 data)</vt:lpstr>
      <vt:lpstr>Bar chart (2019 data)</vt:lpstr>
      <vt:lpstr>Scatter plot (2020 data)</vt:lpstr>
      <vt:lpstr>Bar Chart (2020 data)</vt:lpstr>
      <vt:lpstr>Bar chart</vt:lpstr>
      <vt:lpstr>Scatter plot (2019 data)</vt:lpstr>
      <vt:lpstr>Scatter plot (2019 data)</vt:lpstr>
      <vt:lpstr>Scatter Plot</vt:lpstr>
      <vt:lpstr>Predictive Modeling</vt:lpstr>
      <vt:lpstr>Results</vt:lpstr>
      <vt:lpstr>Conclusions</vt:lpstr>
      <vt:lpstr>Acknowledgments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Bluetooth Travel Sensors Austin, TX</dc:title>
  <dc:creator>Brandon Sams</dc:creator>
  <cp:lastModifiedBy>Microsoft account</cp:lastModifiedBy>
  <cp:revision>47</cp:revision>
  <dcterms:created xsi:type="dcterms:W3CDTF">2020-07-18T07:12:35Z</dcterms:created>
  <dcterms:modified xsi:type="dcterms:W3CDTF">2020-08-08T19:24:03Z</dcterms:modified>
</cp:coreProperties>
</file>

<file path=docProps/thumbnail.jpeg>
</file>